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318" r:id="rId2"/>
    <p:sldId id="373" r:id="rId3"/>
    <p:sldId id="344" r:id="rId4"/>
    <p:sldId id="377" r:id="rId5"/>
    <p:sldId id="371" r:id="rId6"/>
    <p:sldId id="376" r:id="rId7"/>
    <p:sldId id="363" r:id="rId8"/>
    <p:sldId id="374" r:id="rId9"/>
    <p:sldId id="378" r:id="rId10"/>
    <p:sldId id="379" r:id="rId11"/>
    <p:sldId id="380" r:id="rId12"/>
    <p:sldId id="381" r:id="rId13"/>
    <p:sldId id="362" r:id="rId14"/>
    <p:sldId id="382" r:id="rId15"/>
    <p:sldId id="350" r:id="rId16"/>
    <p:sldId id="351" r:id="rId17"/>
    <p:sldId id="383" r:id="rId18"/>
    <p:sldId id="353" r:id="rId19"/>
    <p:sldId id="385" r:id="rId20"/>
    <p:sldId id="355" r:id="rId21"/>
    <p:sldId id="357" r:id="rId22"/>
    <p:sldId id="386" r:id="rId23"/>
    <p:sldId id="36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736" autoAdjust="0"/>
  </p:normalViewPr>
  <p:slideViewPr>
    <p:cSldViewPr snapToGrid="0" snapToObjects="1">
      <p:cViewPr>
        <p:scale>
          <a:sx n="112" d="100"/>
          <a:sy n="112" d="100"/>
        </p:scale>
        <p:origin x="492" y="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6283B-D6CC-4E8E-BD04-4E6CB6062D5C}" type="datetimeFigureOut">
              <a:rPr lang="en-US" smtClean="0"/>
              <a:t>9/27/2016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54249-C3AD-4EC3-95A8-FBB7A3DF1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6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97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1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Kryptonia is a metabolically versatile, motile heterotroph with a complete TCA cycle and key enzymes for glycolysis and the pentose phosphate pathway.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hyperthermophlic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adaptation with reverse gyrase, but curiously this seems to be horizontally transferred from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crenarcheaota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elaborate and unique respiratory pathway for the redox transformation of iron that was similar, yet non-homologous to the well-characterized pathway in 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Shewanella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oneidensis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hypothesize that Kryptonia might impact metal biogeochemistry in these geothermal spring, and might even compete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archaeal community members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Kryptonia also have the potential for aromatic hydrocarbon degradation via oxidation to catechol, and subsequent meta-cleavage.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identified another seemingly horizontally transferred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 from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archeaeon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Ferroglobus for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anaerobic aromatic compound degradation.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feature appears to be the first example of a hyperthermophilic bacterium with the capacity to oxidize aromatic compounds, and holds biotechnological potential as well as implications for carbon cycling within these spring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environments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genomes also lacked most amino acid biosynthetic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machinery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including the evolutionarily ancient histidine pathway.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Same with components for thiamin and biotin biosynthesis. We hypothesize that Kryptonia might engage in a microbial partnership to supplement many of the essential amino acids and vitamin requirements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04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Kryptonia is a metabolically versatile, motile heterotroph with a complete TCA cycle and key enzymes for glycolysis and the pentose phosphate pathway.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hyperthermophlic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adaptation with reverse gyrase, but curiously this seems to be horizontally transferred from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crenarcheaota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elaborate and unique respiratory pathway for the redox transformation of iron that was similar, yet non-homologous to the well-characterized pathway in 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Shewanella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oneidensis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hypothesize that Kryptonia might impact metal biogeochemistry in these geothermal spring, and might even compete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archaeal community members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Kryptonia also have the potential for aromatic hydrocarbon degradation via oxidation to catechol, and subsequent meta-cleavage.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identified another seemingly horizontally transferred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 from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archeaeon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Ferroglobus for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anaerobic aromatic compound degradation.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feature appears to be the first example of a hyperthermophilic bacterium with the capacity to oxidize aromatic compounds, and holds biotechnological potential as well as implications for carbon cycling within these spring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environments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genomes also lacked most amino acid biosynthetic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machinery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including the evolutionarily ancient histidine pathway.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Same with components for thiamin and biotin biosynthesis. We hypothesize that Kryptonia might engage in a microbial partnership to supplement many of the essential amino acids and vitamin requirements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04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04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04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04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0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2C6E44-40CB-0E4C-AF9C-A21045C5F50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12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63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63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63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3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6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63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2C6E44-40CB-0E4C-AF9C-A21045C5F50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12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63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04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04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4249-C3AD-4EC3-95A8-FBB7A3DF19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0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ppt_cover_art_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6" descr="JGI_logo_horiz_RG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8" y="914400"/>
            <a:ext cx="5151437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5783263" cy="15716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300" y="2905125"/>
            <a:ext cx="5338173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300" y="5335592"/>
            <a:ext cx="4376809" cy="79215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5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4F7D-9AAC-394B-8846-E4B87C82A680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16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362"/>
            <a:ext cx="8229600" cy="474980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ECFC-F19A-6941-8599-9107C5B88818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2438" y="1281113"/>
            <a:ext cx="8237537" cy="1588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838200"/>
            <a:ext cx="8229600" cy="342900"/>
          </a:xfrm>
        </p:spPr>
        <p:txBody>
          <a:bodyPr/>
          <a:lstStyle>
            <a:lvl1pPr>
              <a:buFontTx/>
              <a:buNone/>
              <a:defRPr sz="20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673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6364"/>
            <a:ext cx="32004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199" y="1376364"/>
            <a:ext cx="48006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level5.25</a:t>
            </a:r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0A0D4-BB04-864F-8C54-41CB4105AC4B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596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6364"/>
            <a:ext cx="48006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9575" y="1376364"/>
            <a:ext cx="3200400" cy="4749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level5.25</a:t>
            </a:r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C5976-8BD1-6348-B676-29BEDA7E7BE3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2913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A2E40-6CED-F041-A3E9-444DF7D65DEC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8863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AA52-BE8C-5A42-93C5-E04636BDB86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929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rgbClr val="44687D"/>
          </a:solidFill>
          <a:ln w="100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7086600" cy="800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6176"/>
            <a:ext cx="8229600" cy="4979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971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88CA185-0C45-F145-A221-D3032A92A0CB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13912" y="6356350"/>
            <a:ext cx="5629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5460" y="6356350"/>
            <a:ext cx="581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754813"/>
            <a:ext cx="9144000" cy="10318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543800" y="228600"/>
            <a:ext cx="1600200" cy="685800"/>
          </a:xfrm>
          <a:custGeom>
            <a:avLst/>
            <a:gdLst>
              <a:gd name="connsiteX0" fmla="*/ 0 w 2222500"/>
              <a:gd name="connsiteY0" fmla="*/ 1110996 h 1110996"/>
              <a:gd name="connsiteX1" fmla="*/ 277749 w 2222500"/>
              <a:gd name="connsiteY1" fmla="*/ 0 h 1110996"/>
              <a:gd name="connsiteX2" fmla="*/ 2222500 w 2222500"/>
              <a:gd name="connsiteY2" fmla="*/ 0 h 1110996"/>
              <a:gd name="connsiteX3" fmla="*/ 1944751 w 2222500"/>
              <a:gd name="connsiteY3" fmla="*/ 1110996 h 1110996"/>
              <a:gd name="connsiteX4" fmla="*/ 0 w 2222500"/>
              <a:gd name="connsiteY4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0 w 2266950"/>
              <a:gd name="connsiteY5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1944751 w 2266950"/>
              <a:gd name="connsiteY4" fmla="*/ 1110996 h 1110996"/>
              <a:gd name="connsiteX5" fmla="*/ 2266950 w 2266950"/>
              <a:gd name="connsiteY5" fmla="*/ 1110996 h 1110996"/>
              <a:gd name="connsiteX6" fmla="*/ 0 w 2266950"/>
              <a:gd name="connsiteY6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1944751 w 2266950"/>
              <a:gd name="connsiteY4" fmla="*/ 1110996 h 1110996"/>
              <a:gd name="connsiteX5" fmla="*/ 2266950 w 2266950"/>
              <a:gd name="connsiteY5" fmla="*/ 1110996 h 1110996"/>
              <a:gd name="connsiteX6" fmla="*/ 0 w 2266950"/>
              <a:gd name="connsiteY6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2203450 w 2266950"/>
              <a:gd name="connsiteY3" fmla="*/ 1092200 h 1110996"/>
              <a:gd name="connsiteX4" fmla="*/ 2203450 w 2266950"/>
              <a:gd name="connsiteY4" fmla="*/ 1094063 h 1110996"/>
              <a:gd name="connsiteX5" fmla="*/ 1944751 w 2266950"/>
              <a:gd name="connsiteY5" fmla="*/ 1110996 h 1110996"/>
              <a:gd name="connsiteX6" fmla="*/ 2266950 w 2266950"/>
              <a:gd name="connsiteY6" fmla="*/ 1110996 h 1110996"/>
              <a:gd name="connsiteX7" fmla="*/ 0 w 2266950"/>
              <a:gd name="connsiteY7" fmla="*/ 1110996 h 1110996"/>
              <a:gd name="connsiteX0" fmla="*/ 0 w 2266950"/>
              <a:gd name="connsiteY0" fmla="*/ 1110996 h 1288175"/>
              <a:gd name="connsiteX1" fmla="*/ 277749 w 2266950"/>
              <a:gd name="connsiteY1" fmla="*/ 0 h 1288175"/>
              <a:gd name="connsiteX2" fmla="*/ 2222500 w 2266950"/>
              <a:gd name="connsiteY2" fmla="*/ 0 h 1288175"/>
              <a:gd name="connsiteX3" fmla="*/ 2203450 w 2266950"/>
              <a:gd name="connsiteY3" fmla="*/ 1092200 h 1288175"/>
              <a:gd name="connsiteX4" fmla="*/ 2203450 w 2266950"/>
              <a:gd name="connsiteY4" fmla="*/ 1094063 h 1288175"/>
              <a:gd name="connsiteX5" fmla="*/ 1944751 w 2266950"/>
              <a:gd name="connsiteY5" fmla="*/ 1110996 h 1288175"/>
              <a:gd name="connsiteX6" fmla="*/ 2266950 w 2266950"/>
              <a:gd name="connsiteY6" fmla="*/ 1110996 h 1288175"/>
              <a:gd name="connsiteX7" fmla="*/ 0 w 2266950"/>
              <a:gd name="connsiteY7" fmla="*/ 1110996 h 1288175"/>
              <a:gd name="connsiteX0" fmla="*/ 0 w 2266950"/>
              <a:gd name="connsiteY0" fmla="*/ 1110996 h 1288175"/>
              <a:gd name="connsiteX1" fmla="*/ 277749 w 2266950"/>
              <a:gd name="connsiteY1" fmla="*/ 0 h 1288175"/>
              <a:gd name="connsiteX2" fmla="*/ 2222500 w 2266950"/>
              <a:gd name="connsiteY2" fmla="*/ 0 h 1288175"/>
              <a:gd name="connsiteX3" fmla="*/ 2203450 w 2266950"/>
              <a:gd name="connsiteY3" fmla="*/ 1092200 h 1288175"/>
              <a:gd name="connsiteX4" fmla="*/ 2203450 w 2266950"/>
              <a:gd name="connsiteY4" fmla="*/ 1094063 h 1288175"/>
              <a:gd name="connsiteX5" fmla="*/ 1944751 w 2266950"/>
              <a:gd name="connsiteY5" fmla="*/ 1110996 h 1288175"/>
              <a:gd name="connsiteX6" fmla="*/ 2266950 w 2266950"/>
              <a:gd name="connsiteY6" fmla="*/ 1110996 h 1288175"/>
              <a:gd name="connsiteX7" fmla="*/ 0 w 2266950"/>
              <a:gd name="connsiteY7" fmla="*/ 1110996 h 1288175"/>
              <a:gd name="connsiteX0" fmla="*/ 0 w 2266950"/>
              <a:gd name="connsiteY0" fmla="*/ 1110996 h 1277366"/>
              <a:gd name="connsiteX1" fmla="*/ 277749 w 2266950"/>
              <a:gd name="connsiteY1" fmla="*/ 0 h 1277366"/>
              <a:gd name="connsiteX2" fmla="*/ 2222500 w 2266950"/>
              <a:gd name="connsiteY2" fmla="*/ 0 h 1277366"/>
              <a:gd name="connsiteX3" fmla="*/ 2203450 w 2266950"/>
              <a:gd name="connsiteY3" fmla="*/ 1092200 h 1277366"/>
              <a:gd name="connsiteX4" fmla="*/ 1944751 w 2266950"/>
              <a:gd name="connsiteY4" fmla="*/ 1110996 h 1277366"/>
              <a:gd name="connsiteX5" fmla="*/ 2266950 w 2266950"/>
              <a:gd name="connsiteY5" fmla="*/ 1110996 h 1277366"/>
              <a:gd name="connsiteX6" fmla="*/ 0 w 2266950"/>
              <a:gd name="connsiteY6" fmla="*/ 1110996 h 127736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0 w 2266950"/>
              <a:gd name="connsiteY5" fmla="*/ 1110996 h 1110996"/>
              <a:gd name="connsiteX0" fmla="*/ 0 w 2266950"/>
              <a:gd name="connsiteY0" fmla="*/ 1110996 h 1110996"/>
              <a:gd name="connsiteX1" fmla="*/ 277749 w 2266950"/>
              <a:gd name="connsiteY1" fmla="*/ 0 h 1110996"/>
              <a:gd name="connsiteX2" fmla="*/ 2222500 w 2266950"/>
              <a:gd name="connsiteY2" fmla="*/ 0 h 1110996"/>
              <a:gd name="connsiteX3" fmla="*/ 1944751 w 2266950"/>
              <a:gd name="connsiteY3" fmla="*/ 1110996 h 1110996"/>
              <a:gd name="connsiteX4" fmla="*/ 2266950 w 2266950"/>
              <a:gd name="connsiteY4" fmla="*/ 1110996 h 1110996"/>
              <a:gd name="connsiteX5" fmla="*/ 2152650 w 2266950"/>
              <a:gd name="connsiteY5" fmla="*/ 1106763 h 1110996"/>
              <a:gd name="connsiteX6" fmla="*/ 0 w 2266950"/>
              <a:gd name="connsiteY6" fmla="*/ 1110996 h 1110996"/>
              <a:gd name="connsiteX0" fmla="*/ 0 w 2266950"/>
              <a:gd name="connsiteY0" fmla="*/ 1113367 h 1113367"/>
              <a:gd name="connsiteX1" fmla="*/ 277749 w 2266950"/>
              <a:gd name="connsiteY1" fmla="*/ 2371 h 1113367"/>
              <a:gd name="connsiteX2" fmla="*/ 2222500 w 2266950"/>
              <a:gd name="connsiteY2" fmla="*/ 2371 h 1113367"/>
              <a:gd name="connsiteX3" fmla="*/ 2034116 w 2266950"/>
              <a:gd name="connsiteY3" fmla="*/ 0 h 1113367"/>
              <a:gd name="connsiteX4" fmla="*/ 1944751 w 2266950"/>
              <a:gd name="connsiteY4" fmla="*/ 1113367 h 1113367"/>
              <a:gd name="connsiteX5" fmla="*/ 2266950 w 2266950"/>
              <a:gd name="connsiteY5" fmla="*/ 1113367 h 1113367"/>
              <a:gd name="connsiteX6" fmla="*/ 2152650 w 2266950"/>
              <a:gd name="connsiteY6" fmla="*/ 1109134 h 1113367"/>
              <a:gd name="connsiteX7" fmla="*/ 0 w 2266950"/>
              <a:gd name="connsiteY7" fmla="*/ 1113367 h 1113367"/>
              <a:gd name="connsiteX0" fmla="*/ 0 w 2266950"/>
              <a:gd name="connsiteY0" fmla="*/ 1113367 h 1113367"/>
              <a:gd name="connsiteX1" fmla="*/ 277749 w 2266950"/>
              <a:gd name="connsiteY1" fmla="*/ 2371 h 1113367"/>
              <a:gd name="connsiteX2" fmla="*/ 2222500 w 2266950"/>
              <a:gd name="connsiteY2" fmla="*/ 2371 h 1113367"/>
              <a:gd name="connsiteX3" fmla="*/ 2034116 w 2266950"/>
              <a:gd name="connsiteY3" fmla="*/ 0 h 1113367"/>
              <a:gd name="connsiteX4" fmla="*/ 1953683 w 2266950"/>
              <a:gd name="connsiteY4" fmla="*/ 1 h 1113367"/>
              <a:gd name="connsiteX5" fmla="*/ 1944751 w 2266950"/>
              <a:gd name="connsiteY5" fmla="*/ 1113367 h 1113367"/>
              <a:gd name="connsiteX6" fmla="*/ 2266950 w 2266950"/>
              <a:gd name="connsiteY6" fmla="*/ 1113367 h 1113367"/>
              <a:gd name="connsiteX7" fmla="*/ 2152650 w 2266950"/>
              <a:gd name="connsiteY7" fmla="*/ 1109134 h 1113367"/>
              <a:gd name="connsiteX8" fmla="*/ 0 w 2266950"/>
              <a:gd name="connsiteY8" fmla="*/ 1113367 h 1113367"/>
              <a:gd name="connsiteX0" fmla="*/ 0 w 2222500"/>
              <a:gd name="connsiteY0" fmla="*/ 1113367 h 1113367"/>
              <a:gd name="connsiteX1" fmla="*/ 277749 w 2222500"/>
              <a:gd name="connsiteY1" fmla="*/ 2371 h 1113367"/>
              <a:gd name="connsiteX2" fmla="*/ 2222500 w 2222500"/>
              <a:gd name="connsiteY2" fmla="*/ 2371 h 1113367"/>
              <a:gd name="connsiteX3" fmla="*/ 2034116 w 2222500"/>
              <a:gd name="connsiteY3" fmla="*/ 0 h 1113367"/>
              <a:gd name="connsiteX4" fmla="*/ 1953683 w 2222500"/>
              <a:gd name="connsiteY4" fmla="*/ 1 h 1113367"/>
              <a:gd name="connsiteX5" fmla="*/ 1944751 w 2222500"/>
              <a:gd name="connsiteY5" fmla="*/ 1113367 h 1113367"/>
              <a:gd name="connsiteX6" fmla="*/ 2152650 w 2222500"/>
              <a:gd name="connsiteY6" fmla="*/ 1109134 h 1113367"/>
              <a:gd name="connsiteX7" fmla="*/ 0 w 2222500"/>
              <a:gd name="connsiteY7" fmla="*/ 1113367 h 1113367"/>
              <a:gd name="connsiteX0" fmla="*/ 0 w 2222500"/>
              <a:gd name="connsiteY0" fmla="*/ 1113367 h 1113367"/>
              <a:gd name="connsiteX1" fmla="*/ 277749 w 2222500"/>
              <a:gd name="connsiteY1" fmla="*/ 2371 h 1113367"/>
              <a:gd name="connsiteX2" fmla="*/ 2222500 w 2222500"/>
              <a:gd name="connsiteY2" fmla="*/ 2371 h 1113367"/>
              <a:gd name="connsiteX3" fmla="*/ 2034116 w 2222500"/>
              <a:gd name="connsiteY3" fmla="*/ 0 h 1113367"/>
              <a:gd name="connsiteX4" fmla="*/ 1953683 w 2222500"/>
              <a:gd name="connsiteY4" fmla="*/ 1 h 1113367"/>
              <a:gd name="connsiteX5" fmla="*/ 1944751 w 2222500"/>
              <a:gd name="connsiteY5" fmla="*/ 1113367 h 1113367"/>
              <a:gd name="connsiteX6" fmla="*/ 0 w 2222500"/>
              <a:gd name="connsiteY6" fmla="*/ 1113367 h 1113367"/>
              <a:gd name="connsiteX0" fmla="*/ 0 w 2034116"/>
              <a:gd name="connsiteY0" fmla="*/ 1113367 h 1113367"/>
              <a:gd name="connsiteX1" fmla="*/ 277749 w 2034116"/>
              <a:gd name="connsiteY1" fmla="*/ 2371 h 1113367"/>
              <a:gd name="connsiteX2" fmla="*/ 2034116 w 2034116"/>
              <a:gd name="connsiteY2" fmla="*/ 0 h 1113367"/>
              <a:gd name="connsiteX3" fmla="*/ 1953683 w 2034116"/>
              <a:gd name="connsiteY3" fmla="*/ 1 h 1113367"/>
              <a:gd name="connsiteX4" fmla="*/ 1944751 w 2034116"/>
              <a:gd name="connsiteY4" fmla="*/ 1113367 h 1113367"/>
              <a:gd name="connsiteX5" fmla="*/ 0 w 2034116"/>
              <a:gd name="connsiteY5" fmla="*/ 1113367 h 1113367"/>
              <a:gd name="connsiteX0" fmla="*/ 0 w 1953683"/>
              <a:gd name="connsiteY0" fmla="*/ 1113366 h 1113366"/>
              <a:gd name="connsiteX1" fmla="*/ 277749 w 1953683"/>
              <a:gd name="connsiteY1" fmla="*/ 2370 h 1113366"/>
              <a:gd name="connsiteX2" fmla="*/ 1953683 w 1953683"/>
              <a:gd name="connsiteY2" fmla="*/ 0 h 1113366"/>
              <a:gd name="connsiteX3" fmla="*/ 1944751 w 1953683"/>
              <a:gd name="connsiteY3" fmla="*/ 1113366 h 1113366"/>
              <a:gd name="connsiteX4" fmla="*/ 0 w 1953683"/>
              <a:gd name="connsiteY4" fmla="*/ 1113366 h 111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3683" h="1113366">
                <a:moveTo>
                  <a:pt x="0" y="1113366"/>
                </a:moveTo>
                <a:lnTo>
                  <a:pt x="277749" y="2370"/>
                </a:lnTo>
                <a:lnTo>
                  <a:pt x="1953683" y="0"/>
                </a:lnTo>
                <a:cubicBezTo>
                  <a:pt x="1950706" y="371122"/>
                  <a:pt x="1947728" y="742244"/>
                  <a:pt x="1944751" y="1113366"/>
                </a:cubicBezTo>
                <a:lnTo>
                  <a:pt x="0" y="1113366"/>
                </a:lnTo>
                <a:close/>
              </a:path>
            </a:pathLst>
          </a:custGeom>
          <a:solidFill>
            <a:sysClr val="window" lastClr="FFFFFF"/>
          </a:solidFill>
          <a:ln w="100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>
              <a:defRPr/>
            </a:pPr>
            <a:endParaRPr lang="en-US" kern="0">
              <a:solidFill>
                <a:sysClr val="window" lastClr="FFFFFF"/>
              </a:solidFill>
              <a:latin typeface="Arial"/>
            </a:endParaRPr>
          </a:p>
        </p:txBody>
      </p:sp>
      <p:pic>
        <p:nvPicPr>
          <p:cNvPr id="15" name="Picture 14" descr="JGI_logo_stacked_RGB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338" y="287338"/>
            <a:ext cx="11303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10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SzPct val="125000"/>
        <a:buFont typeface="Arial"/>
        <a:buChar char="•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Font typeface="Lucida Grande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260" y="2412306"/>
            <a:ext cx="5879658" cy="2188650"/>
          </a:xfrm>
        </p:spPr>
        <p:txBody>
          <a:bodyPr>
            <a:normAutofit/>
          </a:bodyPr>
          <a:lstStyle/>
          <a:p>
            <a:r>
              <a:rPr lang="en-US" dirty="0" smtClean="0"/>
              <a:t>Metagenome binning: </a:t>
            </a:r>
            <a:br>
              <a:rPr lang="en-US" dirty="0" smtClean="0"/>
            </a:br>
            <a:r>
              <a:rPr lang="en-US" dirty="0" smtClean="0"/>
              <a:t>A 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62" y="4973105"/>
            <a:ext cx="5242917" cy="1154645"/>
          </a:xfrm>
        </p:spPr>
        <p:txBody>
          <a:bodyPr>
            <a:normAutofit/>
          </a:bodyPr>
          <a:lstStyle/>
          <a:p>
            <a:r>
              <a:rPr lang="en-US" dirty="0" smtClean="0"/>
              <a:t>Emiley Eloe-Fadrosh, PhD</a:t>
            </a:r>
          </a:p>
          <a:p>
            <a:r>
              <a:rPr lang="en-US" dirty="0" smtClean="0"/>
              <a:t>MGM-23</a:t>
            </a:r>
          </a:p>
        </p:txBody>
      </p:sp>
    </p:spTree>
    <p:extLst>
      <p:ext uri="{BB962C8B-B14F-4D97-AF65-F5344CB8AC3E}">
        <p14:creationId xmlns:p14="http://schemas.microsoft.com/office/powerpoint/2010/main" val="189875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1" y="0"/>
            <a:ext cx="7432249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new member of the FCB </a:t>
            </a:r>
            <a:r>
              <a:rPr lang="en-US" dirty="0" err="1" smtClean="0"/>
              <a:t>superphylum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10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7" name="Picture 6" descr="annotated_COG_tree_FC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9862" y="1549109"/>
            <a:ext cx="10303559" cy="3948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025888"/>
            <a:ext cx="922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Fibrobacter-Chlorobi-Bacteroidetes (FCB) Superphylum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02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1" y="0"/>
            <a:ext cx="7432249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How similar are the four GFMs?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11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11" name="Picture 10" descr="Screen Shot 2016-09-24 at 1.19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1" y="944074"/>
            <a:ext cx="7064594" cy="5777401"/>
          </a:xfrm>
          <a:prstGeom prst="rect">
            <a:avLst/>
          </a:prstGeom>
        </p:spPr>
      </p:pic>
      <p:pic>
        <p:nvPicPr>
          <p:cNvPr id="16" name="Picture 15" descr="Screen Shot 2016-09-24 at 1.21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1" y="4534431"/>
            <a:ext cx="8826718" cy="1192381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13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1" y="0"/>
            <a:ext cx="7432249" cy="800100"/>
          </a:xfrm>
        </p:spPr>
        <p:txBody>
          <a:bodyPr>
            <a:normAutofit/>
          </a:bodyPr>
          <a:lstStyle/>
          <a:p>
            <a:r>
              <a:rPr lang="en-US" dirty="0"/>
              <a:t>How similar are the four GFMs?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12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solidFill>
            <a:schemeClr val="bg1"/>
          </a:solidFill>
        </p:spPr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83352" y="969887"/>
            <a:ext cx="6219396" cy="5598607"/>
            <a:chOff x="4669613" y="1230717"/>
            <a:chExt cx="4474387" cy="40277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9613" y="1230717"/>
              <a:ext cx="4474387" cy="402777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1292" y="1344612"/>
              <a:ext cx="1077816" cy="832858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6622348" y="2086602"/>
            <a:ext cx="2310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closer look at the four Kryptonia genomes suggests these represent different species, and likely different genera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ryptonia_tree_2_for_MG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1440"/>
            <a:ext cx="4309062" cy="4309062"/>
          </a:xfrm>
          <a:prstGeom prst="rect">
            <a:avLst/>
          </a:prstGeom>
          <a:scene3d>
            <a:camera prst="orthographicFront">
              <a:rot lat="0" lon="0" rev="1920000"/>
            </a:camera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Recovery of 18 single-cell genomes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13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7" name="Picture 6" descr="Kryptonia_tree_3_for_MGM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11" y="1111672"/>
            <a:ext cx="5579738" cy="53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pdated_fig4_Kryptonia_metabolism_white_bkg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glimpse of Kryptonia’s unique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14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64160" y="1239520"/>
            <a:ext cx="1696720" cy="1574800"/>
            <a:chOff x="264160" y="1239520"/>
            <a:chExt cx="1696720" cy="1574800"/>
          </a:xfrm>
        </p:grpSpPr>
        <p:sp>
          <p:nvSpPr>
            <p:cNvPr id="3" name="Rectangle 2"/>
            <p:cNvSpPr/>
            <p:nvPr/>
          </p:nvSpPr>
          <p:spPr>
            <a:xfrm>
              <a:off x="304800" y="1239520"/>
              <a:ext cx="1609112" cy="15748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ie 9"/>
            <p:cNvSpPr/>
            <p:nvPr/>
          </p:nvSpPr>
          <p:spPr>
            <a:xfrm>
              <a:off x="676979" y="1926491"/>
              <a:ext cx="751840" cy="843280"/>
            </a:xfrm>
            <a:prstGeom prst="pi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  <a:scene3d>
              <a:camera prst="orthographicFront">
                <a:rot lat="0" lon="0" rev="144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4160" y="1280160"/>
              <a:ext cx="1696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Archaeal</a:t>
              </a:r>
              <a:r>
                <a:rPr lang="en-US" dirty="0" smtClean="0"/>
                <a:t>-like reverse </a:t>
              </a:r>
              <a:r>
                <a:rPr lang="en-US" dirty="0" err="1" smtClean="0"/>
                <a:t>gyrase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457200" y="2021840"/>
              <a:ext cx="1239520" cy="579120"/>
            </a:xfrm>
            <a:prstGeom prst="curvedConnector3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flipV="1">
              <a:off x="487680" y="2070387"/>
              <a:ext cx="1239520" cy="579120"/>
            </a:xfrm>
            <a:prstGeom prst="curvedConnector3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367194" y="1087366"/>
            <a:ext cx="6738802" cy="4985484"/>
            <a:chOff x="2367194" y="1087366"/>
            <a:chExt cx="6738802" cy="4985484"/>
          </a:xfrm>
        </p:grpSpPr>
        <p:pic>
          <p:nvPicPr>
            <p:cNvPr id="7" name="Picture 6" descr="Screen Shot 2016-09-24 at 1.33.01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194" y="1432390"/>
              <a:ext cx="6738802" cy="464046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367194" y="1087366"/>
              <a:ext cx="67388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Closest matches to archaeal reverse gyrase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67194" y="1456697"/>
            <a:ext cx="5842703" cy="5264777"/>
            <a:chOff x="2367194" y="1456697"/>
            <a:chExt cx="5842703" cy="5264777"/>
          </a:xfrm>
        </p:grpSpPr>
        <p:pic>
          <p:nvPicPr>
            <p:cNvPr id="30" name="Picture 29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194" y="1456697"/>
              <a:ext cx="5842703" cy="5264777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644331" y="2464841"/>
              <a:ext cx="135856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Bacteria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44331" y="5349762"/>
              <a:ext cx="135856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8000FF"/>
                  </a:solidFill>
                </a:rPr>
                <a:t>Archaea</a:t>
              </a:r>
              <a:endParaRPr lang="en-US" dirty="0">
                <a:solidFill>
                  <a:srgbClr val="8000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44331" y="4404107"/>
              <a:ext cx="135856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Kryptonia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42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pdated_fig4_Kryptonia_metabolism_white_bkg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glimpse of Kryptonia’s unique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15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1699" y="4382303"/>
            <a:ext cx="2015420" cy="1574800"/>
            <a:chOff x="341699" y="4382303"/>
            <a:chExt cx="2015420" cy="1574800"/>
          </a:xfrm>
        </p:grpSpPr>
        <p:grpSp>
          <p:nvGrpSpPr>
            <p:cNvPr id="16" name="Group 15"/>
            <p:cNvGrpSpPr/>
            <p:nvPr/>
          </p:nvGrpSpPr>
          <p:grpSpPr>
            <a:xfrm>
              <a:off x="341699" y="4382303"/>
              <a:ext cx="2015420" cy="1574800"/>
              <a:chOff x="264160" y="1239520"/>
              <a:chExt cx="2015420" cy="15748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04799" y="1239520"/>
                <a:ext cx="1974781" cy="1574800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64160" y="1280160"/>
                <a:ext cx="20154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Missing most AA biosynthetic machinery</a:t>
                </a:r>
                <a:endParaRPr lang="en-US" dirty="0"/>
              </a:p>
            </p:txBody>
          </p:sp>
        </p:grpSp>
        <p:sp>
          <p:nvSpPr>
            <p:cNvPr id="22" name="Right Arrow 21"/>
            <p:cNvSpPr/>
            <p:nvPr/>
          </p:nvSpPr>
          <p:spPr>
            <a:xfrm>
              <a:off x="487680" y="5527040"/>
              <a:ext cx="386080" cy="26416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955040" y="5527040"/>
              <a:ext cx="386080" cy="26416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1449139" y="5527040"/>
              <a:ext cx="386080" cy="26416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1449139" y="5501820"/>
              <a:ext cx="295362" cy="3365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1449139" y="5501820"/>
              <a:ext cx="295362" cy="3365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1791992" y="5376738"/>
              <a:ext cx="5306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i="1" dirty="0" err="1" smtClean="0"/>
                <a:t>hisF</a:t>
              </a:r>
              <a:endParaRPr lang="en-US" sz="1200" i="1" dirty="0" smtClean="0"/>
            </a:p>
            <a:p>
              <a:pPr algn="ctr"/>
              <a:r>
                <a:rPr lang="en-US" sz="1200" i="1" dirty="0" err="1" smtClean="0"/>
                <a:t>hisH</a:t>
              </a:r>
              <a:endParaRPr lang="en-US" sz="1200" i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773" y="911304"/>
            <a:ext cx="8690415" cy="3337445"/>
            <a:chOff x="192773" y="911304"/>
            <a:chExt cx="8690415" cy="3337445"/>
          </a:xfrm>
        </p:grpSpPr>
        <p:pic>
          <p:nvPicPr>
            <p:cNvPr id="7" name="Picture 6" descr="Screen Shot 2016-09-24 at 1.41.11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73" y="911304"/>
              <a:ext cx="8690415" cy="3337445"/>
            </a:xfrm>
            <a:prstGeom prst="rect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9" name="Oval 28"/>
            <p:cNvSpPr/>
            <p:nvPr/>
          </p:nvSpPr>
          <p:spPr>
            <a:xfrm>
              <a:off x="4488010" y="1614247"/>
              <a:ext cx="867342" cy="99400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90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 fontScale="90000"/>
          </a:bodyPr>
          <a:lstStyle/>
          <a:p>
            <a:r>
              <a:rPr lang="en-US" dirty="0"/>
              <a:t>O</a:t>
            </a:r>
            <a:r>
              <a:rPr lang="en-US" dirty="0" smtClean="0"/>
              <a:t>ther genomes missing AA machinery?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5651" y="1112074"/>
            <a:ext cx="8938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Identify FCB superphylum genomes with lifestyle metadata</a:t>
            </a:r>
          </a:p>
          <a:p>
            <a:endParaRPr lang="en-US" sz="2400" dirty="0"/>
          </a:p>
        </p:txBody>
      </p:sp>
      <p:pic>
        <p:nvPicPr>
          <p:cNvPr id="3" name="Picture 2" descr="Screen Shot 2016-09-24 at 1.49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504"/>
            <a:ext cx="9144000" cy="37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6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 fontScale="90000"/>
          </a:bodyPr>
          <a:lstStyle/>
          <a:p>
            <a:r>
              <a:rPr lang="en-US" dirty="0"/>
              <a:t>O</a:t>
            </a:r>
            <a:r>
              <a:rPr lang="en-US" dirty="0" smtClean="0"/>
              <a:t>ther genomes missing AA machinery?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17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5651" y="839909"/>
            <a:ext cx="893834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759 FCB genomes with lifestyles: free-living, host-associated, pathogen and obligate </a:t>
            </a:r>
            <a:r>
              <a:rPr lang="en-US" sz="2400" dirty="0" err="1" smtClean="0"/>
              <a:t>symbiont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51" y="1620718"/>
            <a:ext cx="8538747" cy="511298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788167" y="3171750"/>
            <a:ext cx="1128345" cy="1536748"/>
            <a:chOff x="1966793" y="3052150"/>
            <a:chExt cx="1128345" cy="1536748"/>
          </a:xfrm>
        </p:grpSpPr>
        <p:sp>
          <p:nvSpPr>
            <p:cNvPr id="13" name="Rectangle 12"/>
            <p:cNvSpPr/>
            <p:nvPr/>
          </p:nvSpPr>
          <p:spPr>
            <a:xfrm>
              <a:off x="2561493" y="3052150"/>
              <a:ext cx="533645" cy="46956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66793" y="4250393"/>
              <a:ext cx="317208" cy="338505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11119" y="4162594"/>
            <a:ext cx="3825710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</a:rPr>
              <a:t>Hypothesize Kryptonia engages in partnership(s) to complement metabolic deficiencies</a:t>
            </a:r>
          </a:p>
        </p:txBody>
      </p:sp>
    </p:spTree>
    <p:extLst>
      <p:ext uri="{BB962C8B-B14F-4D97-AF65-F5344CB8AC3E}">
        <p14:creationId xmlns:p14="http://schemas.microsoft.com/office/powerpoint/2010/main" val="284062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Search for potential microbial partner(s)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18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23976"/>
            <a:ext cx="8439589" cy="509640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05651" y="885269"/>
            <a:ext cx="8938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Correlation analysis of 16S rRNA abundance patterns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1202002" y="5397946"/>
            <a:ext cx="5182214" cy="15876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13912" y="4552407"/>
            <a:ext cx="5763022" cy="15876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9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60" y="3420813"/>
            <a:ext cx="6818935" cy="3089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 for potential microbial partner(s)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19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998496"/>
            <a:ext cx="9025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Recovered three genomes from metagenomes (GFMs) for the Armatimonadetes </a:t>
            </a:r>
          </a:p>
          <a:p>
            <a:endParaRPr lang="en-US" sz="2800" dirty="0"/>
          </a:p>
        </p:txBody>
      </p:sp>
      <p:pic>
        <p:nvPicPr>
          <p:cNvPr id="7" name="Picture 6" descr="Screen Shot 2016-09-24 at 1.04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6563"/>
            <a:ext cx="9144000" cy="1416050"/>
          </a:xfrm>
          <a:prstGeom prst="rect">
            <a:avLst/>
          </a:prstGeom>
        </p:spPr>
      </p:pic>
      <p:pic>
        <p:nvPicPr>
          <p:cNvPr id="3" name="Picture 2" descr="Screen Shot 2016-09-24 at 2.11.1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4623"/>
            <a:ext cx="9144000" cy="6481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3330093"/>
            <a:ext cx="9144001" cy="278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166934" y="2606593"/>
            <a:ext cx="3424570" cy="2342059"/>
            <a:chOff x="4280302" y="1945007"/>
            <a:chExt cx="3424570" cy="2342059"/>
          </a:xfrm>
        </p:grpSpPr>
        <p:sp>
          <p:nvSpPr>
            <p:cNvPr id="20" name="TextBox 19"/>
            <p:cNvSpPr txBox="1"/>
            <p:nvPr/>
          </p:nvSpPr>
          <p:spPr>
            <a:xfrm>
              <a:off x="4280302" y="3086738"/>
              <a:ext cx="342457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C</a:t>
              </a:r>
              <a:r>
                <a:rPr lang="en-US" sz="2400" dirty="0" smtClean="0">
                  <a:solidFill>
                    <a:srgbClr val="FF0000"/>
                  </a:solidFill>
                </a:rPr>
                <a:t>overage consistent with Kryptonia GFM coverage 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257652" y="1945007"/>
              <a:ext cx="904748" cy="87871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083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Title 1"/>
          <p:cNvSpPr txBox="1">
            <a:spLocks/>
          </p:cNvSpPr>
          <p:nvPr/>
        </p:nvSpPr>
        <p:spPr>
          <a:xfrm>
            <a:off x="0" y="-10668"/>
            <a:ext cx="7705630" cy="800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Large-scale data mining to identify novel microbial lineages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36168" y="874661"/>
            <a:ext cx="551096" cy="491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3" y="1040988"/>
            <a:ext cx="4385450" cy="555902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619911" y="999773"/>
            <a:ext cx="4237455" cy="5600237"/>
            <a:chOff x="4619911" y="999773"/>
            <a:chExt cx="4237455" cy="5600237"/>
          </a:xfrm>
        </p:grpSpPr>
        <p:pic>
          <p:nvPicPr>
            <p:cNvPr id="11" name="Picture 2" descr="C:\Users\nkyrpides\Desktop\Picture8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911" y="1291288"/>
              <a:ext cx="4237455" cy="5308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4857631" y="999773"/>
              <a:ext cx="3686880" cy="268835"/>
            </a:xfrm>
            <a:prstGeom prst="rect">
              <a:avLst/>
            </a:prstGeom>
            <a:solidFill>
              <a:schemeClr val="accent2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200" b="1" dirty="0" smtClean="0">
                  <a:solidFill>
                    <a:schemeClr val="bg1"/>
                  </a:solidFill>
                </a:rPr>
                <a:t>16S rRNA Tree with 744 Sequences</a:t>
              </a:r>
              <a:endParaRPr lang="en-US" sz="1200" b="1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06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Evidence for defense against viruses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20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3" name="Picture 2" descr="Screen Shot 2016-09-24 at 2.30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658"/>
            <a:ext cx="9144000" cy="51940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68260" y="1615959"/>
            <a:ext cx="321337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5A5A5A"/>
                </a:solidFill>
              </a:rPr>
              <a:t>Identification of CRISPR-Cas system</a:t>
            </a:r>
          </a:p>
          <a:p>
            <a:endParaRPr lang="en-US" sz="2400" b="1" dirty="0">
              <a:solidFill>
                <a:srgbClr val="5A5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52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usion_plus_SAG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451"/>
            <a:ext cx="9144000" cy="4304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Evidence for defense against viruses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21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617" y="841006"/>
            <a:ext cx="8830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5A5A5A"/>
                </a:solidFill>
              </a:rPr>
              <a:t>Novel hybrid CRISPR-</a:t>
            </a:r>
            <a:r>
              <a:rPr lang="en-US" sz="2400" b="1" dirty="0" err="1" smtClean="0">
                <a:solidFill>
                  <a:srgbClr val="5A5A5A"/>
                </a:solidFill>
              </a:rPr>
              <a:t>Cas</a:t>
            </a:r>
            <a:r>
              <a:rPr lang="en-US" sz="2400" b="1" dirty="0" smtClean="0">
                <a:solidFill>
                  <a:srgbClr val="5A5A5A"/>
                </a:solidFill>
              </a:rPr>
              <a:t> system</a:t>
            </a:r>
          </a:p>
          <a:p>
            <a:endParaRPr lang="en-US" sz="2400" b="1" dirty="0">
              <a:solidFill>
                <a:srgbClr val="5A5A5A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87600" y="3647440"/>
            <a:ext cx="6431280" cy="1757680"/>
            <a:chOff x="2387600" y="3647440"/>
            <a:chExt cx="6431280" cy="1757680"/>
          </a:xfrm>
        </p:grpSpPr>
        <p:sp>
          <p:nvSpPr>
            <p:cNvPr id="9" name="Rectangle 8"/>
            <p:cNvSpPr/>
            <p:nvPr/>
          </p:nvSpPr>
          <p:spPr>
            <a:xfrm>
              <a:off x="2387600" y="3738880"/>
              <a:ext cx="306832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21280" y="4368800"/>
              <a:ext cx="619760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54960" y="4978400"/>
              <a:ext cx="561848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89320" y="3647440"/>
              <a:ext cx="1554480" cy="426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2387600" y="3108960"/>
            <a:ext cx="3068320" cy="426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58720" y="2499360"/>
            <a:ext cx="1280160" cy="426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83920" y="2499360"/>
            <a:ext cx="772160" cy="426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83920" y="1889760"/>
            <a:ext cx="1280160" cy="426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/>
          <p:cNvSpPr/>
          <p:nvPr/>
        </p:nvSpPr>
        <p:spPr>
          <a:xfrm>
            <a:off x="1005840" y="2499360"/>
            <a:ext cx="877592" cy="26416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/>
          <p:cNvSpPr/>
          <p:nvPr/>
        </p:nvSpPr>
        <p:spPr>
          <a:xfrm>
            <a:off x="1056640" y="2499360"/>
            <a:ext cx="908072" cy="1524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330960" y="2540000"/>
            <a:ext cx="674392" cy="0"/>
          </a:xfrm>
          <a:prstGeom prst="line">
            <a:avLst/>
          </a:prstGeom>
          <a:ln w="635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75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Summary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22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87600" y="3108960"/>
            <a:ext cx="3068320" cy="426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83920" y="2499360"/>
            <a:ext cx="772160" cy="426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83920" y="1889760"/>
            <a:ext cx="1280160" cy="426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/>
          <p:cNvSpPr/>
          <p:nvPr/>
        </p:nvSpPr>
        <p:spPr>
          <a:xfrm>
            <a:off x="1005840" y="2499360"/>
            <a:ext cx="877592" cy="26416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/>
          <p:cNvSpPr/>
          <p:nvPr/>
        </p:nvSpPr>
        <p:spPr>
          <a:xfrm>
            <a:off x="1056640" y="2499360"/>
            <a:ext cx="908072" cy="1524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330960" y="2540000"/>
            <a:ext cx="674392" cy="0"/>
          </a:xfrm>
          <a:prstGeom prst="line">
            <a:avLst/>
          </a:prstGeom>
          <a:ln w="635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998496"/>
            <a:ext cx="9025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Discovery </a:t>
            </a:r>
            <a:r>
              <a:rPr lang="en-US" sz="2800" dirty="0"/>
              <a:t>of a new </a:t>
            </a:r>
            <a:r>
              <a:rPr lang="en-US" sz="2800" dirty="0" smtClean="0"/>
              <a:t>candidate </a:t>
            </a:r>
            <a:r>
              <a:rPr lang="en-US" sz="2800" dirty="0"/>
              <a:t>phylum in </a:t>
            </a:r>
            <a:r>
              <a:rPr lang="en-US" sz="2800" dirty="0" smtClean="0"/>
              <a:t>hot springs</a:t>
            </a:r>
          </a:p>
        </p:txBody>
      </p:sp>
      <p:pic>
        <p:nvPicPr>
          <p:cNvPr id="26" name="Picture 25" descr="3300002851_default5Kb_colored_bi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98" y="1784291"/>
            <a:ext cx="2496723" cy="124836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0846" y="1625850"/>
            <a:ext cx="548165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pPr marL="514350" indent="-514350">
              <a:buAutoNum type="arabicPeriod"/>
            </a:pPr>
            <a:r>
              <a:rPr lang="en-US" sz="2400" dirty="0"/>
              <a:t>ESOM binning to recover genomes from metagenome </a:t>
            </a:r>
            <a:r>
              <a:rPr lang="en-US" sz="2400" dirty="0" smtClean="0"/>
              <a:t>data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marL="514350" indent="-514350">
              <a:buAutoNum type="arabicPeriod"/>
            </a:pPr>
            <a:r>
              <a:rPr lang="en-US" sz="2400" dirty="0" smtClean="0"/>
              <a:t>Compared how similar genomes are using ANI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marL="514350" indent="-514350">
              <a:buAutoNum type="arabicPeriod"/>
            </a:pPr>
            <a:r>
              <a:rPr lang="en-US" sz="2400" dirty="0" smtClean="0"/>
              <a:t>Detailed metabolic and functional properties with a variety of tools in IMG</a:t>
            </a:r>
          </a:p>
          <a:p>
            <a:pPr marL="514350" indent="-514350">
              <a:buAutoNum type="arabicPeriod"/>
            </a:pPr>
            <a:endParaRPr lang="en-US" sz="2400" dirty="0"/>
          </a:p>
          <a:p>
            <a:pPr marL="514350" indent="-514350">
              <a:buAutoNum type="arabicPeriod"/>
            </a:pPr>
            <a:endParaRPr lang="en-US" sz="2400" dirty="0"/>
          </a:p>
        </p:txBody>
      </p: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5779662" y="3154320"/>
            <a:ext cx="1764138" cy="1588051"/>
            <a:chOff x="4669613" y="1230717"/>
            <a:chExt cx="4474387" cy="4027775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9613" y="1230717"/>
              <a:ext cx="4474387" cy="402777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1292" y="1344612"/>
              <a:ext cx="1077816" cy="832858"/>
            </a:xfrm>
            <a:prstGeom prst="rect">
              <a:avLst/>
            </a:prstGeom>
          </p:spPr>
        </p:pic>
      </p:grpSp>
      <p:pic>
        <p:nvPicPr>
          <p:cNvPr id="30" name="Picture 29" descr="updated_fig4_Kryptonia_metabolism_white_bkgr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498" y="5000032"/>
            <a:ext cx="2859865" cy="14299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4736" y="1625850"/>
            <a:ext cx="8900506" cy="1483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0846" y="3199226"/>
            <a:ext cx="8900506" cy="15840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24736" y="4946855"/>
            <a:ext cx="8900506" cy="1483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9" y="0"/>
            <a:ext cx="7477951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/>
              <a:pPr/>
              <a:t>9/27/2016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388655" y="1866850"/>
            <a:ext cx="20326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Tanja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Woyke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Rex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Malmstrom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Jessica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Jarett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dirty="0" smtClean="0"/>
              <a:t>Danielle </a:t>
            </a:r>
            <a:r>
              <a:rPr lang="en-US" dirty="0" err="1" smtClean="0"/>
              <a:t>Goudeau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42130" y="1866850"/>
            <a:ext cx="17886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Natalia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Ivanova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Nikos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Kyrpides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Amrita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Pati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David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Paez</a:t>
            </a:r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46538" y="1550045"/>
            <a:ext cx="1378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Eddy Rubin</a:t>
            </a:r>
          </a:p>
        </p:txBody>
      </p:sp>
      <p:sp>
        <p:nvSpPr>
          <p:cNvPr id="9" name="Rectangle 8"/>
          <p:cNvSpPr/>
          <p:nvPr/>
        </p:nvSpPr>
        <p:spPr>
          <a:xfrm>
            <a:off x="6604000" y="1114171"/>
            <a:ext cx="254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Brian </a:t>
            </a:r>
            <a:r>
              <a:rPr lang="en-US" dirty="0" err="1" smtClean="0"/>
              <a:t>Hedlund</a:t>
            </a:r>
            <a:endParaRPr lang="en-US" dirty="0"/>
          </a:p>
          <a:p>
            <a:r>
              <a:rPr lang="en-US" dirty="0" err="1"/>
              <a:t>Hailiang</a:t>
            </a:r>
            <a:r>
              <a:rPr lang="en-US" dirty="0"/>
              <a:t> Dong </a:t>
            </a:r>
            <a:endParaRPr lang="en-US" dirty="0" smtClean="0"/>
          </a:p>
          <a:p>
            <a:r>
              <a:rPr lang="en-US" dirty="0" smtClean="0"/>
              <a:t>Brandon </a:t>
            </a:r>
            <a:r>
              <a:rPr lang="en-US" dirty="0"/>
              <a:t>R. </a:t>
            </a:r>
            <a:r>
              <a:rPr lang="en-US" dirty="0" smtClean="0"/>
              <a:t>Briggs</a:t>
            </a:r>
            <a:endParaRPr lang="en-US" dirty="0"/>
          </a:p>
          <a:p>
            <a:r>
              <a:rPr lang="en-US" dirty="0"/>
              <a:t>Wen-Jun Li</a:t>
            </a:r>
          </a:p>
          <a:p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604000" y="2447219"/>
            <a:ext cx="254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Peter F. </a:t>
            </a:r>
            <a:r>
              <a:rPr lang="en-US" dirty="0" err="1" smtClean="0"/>
              <a:t>Dunfield</a:t>
            </a:r>
            <a:endParaRPr lang="en-US" dirty="0"/>
          </a:p>
          <a:p>
            <a:r>
              <a:rPr lang="en-US" dirty="0" smtClean="0"/>
              <a:t>Stephen E. </a:t>
            </a:r>
            <a:r>
              <a:rPr lang="en-US" dirty="0" err="1" smtClean="0"/>
              <a:t>Grasby</a:t>
            </a:r>
            <a:endParaRPr lang="en-US" dirty="0" smtClean="0"/>
          </a:p>
          <a:p>
            <a:r>
              <a:rPr lang="en-US" dirty="0" smtClean="0"/>
              <a:t>Allyson L. Brady</a:t>
            </a:r>
          </a:p>
          <a:p>
            <a:r>
              <a:rPr lang="en-US" dirty="0" smtClean="0"/>
              <a:t>Ilona </a:t>
            </a:r>
            <a:r>
              <a:rPr lang="en-US" dirty="0" err="1" smtClean="0"/>
              <a:t>Ruhl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849" y="3067179"/>
            <a:ext cx="4948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 IMG </a:t>
            </a:r>
            <a:r>
              <a:rPr lang="en-US" dirty="0"/>
              <a:t>and Genomes </a:t>
            </a:r>
            <a:r>
              <a:rPr lang="en-US" dirty="0" err="1"/>
              <a:t>OnLine</a:t>
            </a:r>
            <a:r>
              <a:rPr lang="en-US" dirty="0"/>
              <a:t> </a:t>
            </a:r>
            <a:r>
              <a:rPr lang="en-US" dirty="0" smtClean="0"/>
              <a:t>Database teams</a:t>
            </a:r>
          </a:p>
          <a:p>
            <a:pPr algn="ctr"/>
            <a:r>
              <a:rPr lang="en-US" dirty="0"/>
              <a:t>DOE JGI production sequencing team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2" y="818088"/>
            <a:ext cx="4332086" cy="7917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280" y="2300514"/>
            <a:ext cx="1696720" cy="13710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030" y="1415582"/>
            <a:ext cx="1521460" cy="5037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612" y="3708500"/>
            <a:ext cx="3848100" cy="10287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183490" y="399853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Support under Contract </a:t>
            </a:r>
            <a:r>
              <a:rPr lang="en-US" sz="1400" dirty="0"/>
              <a:t>No. DE-AC02-05CH11231 and </a:t>
            </a:r>
            <a:r>
              <a:rPr lang="en-US" sz="1400" dirty="0" smtClean="0"/>
              <a:t>resources </a:t>
            </a:r>
            <a:r>
              <a:rPr lang="en-US" sz="1400" dirty="0"/>
              <a:t>of the National Energy Research Scientific Computing </a:t>
            </a:r>
            <a:r>
              <a:rPr lang="en-US" sz="1400" dirty="0" smtClean="0"/>
              <a:t>Center. 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320886" y="5563302"/>
            <a:ext cx="8434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741" y="4916167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Eloe-Fadrosh, E. A., D. </a:t>
            </a:r>
            <a:r>
              <a:rPr lang="en-US" dirty="0" err="1"/>
              <a:t>Paez-Espino</a:t>
            </a:r>
            <a:r>
              <a:rPr lang="en-US" dirty="0"/>
              <a:t>, J. </a:t>
            </a:r>
            <a:r>
              <a:rPr lang="en-US" dirty="0" err="1"/>
              <a:t>Jarett</a:t>
            </a:r>
            <a:r>
              <a:rPr lang="en-US" dirty="0"/>
              <a:t>, P. F. </a:t>
            </a:r>
            <a:r>
              <a:rPr lang="en-US" dirty="0" err="1"/>
              <a:t>Dunfield</a:t>
            </a:r>
            <a:r>
              <a:rPr lang="en-US" dirty="0"/>
              <a:t>, B. P. </a:t>
            </a:r>
            <a:r>
              <a:rPr lang="en-US" dirty="0" err="1"/>
              <a:t>Hedlund</a:t>
            </a:r>
            <a:r>
              <a:rPr lang="en-US" dirty="0"/>
              <a:t>, A. E. </a:t>
            </a:r>
            <a:r>
              <a:rPr lang="en-US" dirty="0" err="1"/>
              <a:t>Dekas</a:t>
            </a:r>
            <a:r>
              <a:rPr lang="en-US" dirty="0"/>
              <a:t>, S. E. </a:t>
            </a:r>
            <a:r>
              <a:rPr lang="en-US" dirty="0" err="1"/>
              <a:t>Grasby</a:t>
            </a:r>
            <a:r>
              <a:rPr lang="en-US" dirty="0"/>
              <a:t>, A. L. Brady, H. Dong, B. R. Briggs, W.-J. Li, D. </a:t>
            </a:r>
            <a:r>
              <a:rPr lang="en-US" dirty="0" err="1"/>
              <a:t>Goudeau</a:t>
            </a:r>
            <a:r>
              <a:rPr lang="en-US" dirty="0"/>
              <a:t>, R. </a:t>
            </a:r>
            <a:r>
              <a:rPr lang="en-US" dirty="0" err="1"/>
              <a:t>Malmstrom</a:t>
            </a:r>
            <a:r>
              <a:rPr lang="en-US" dirty="0"/>
              <a:t>, A. </a:t>
            </a:r>
            <a:r>
              <a:rPr lang="en-US" dirty="0" err="1"/>
              <a:t>Pati</a:t>
            </a:r>
            <a:r>
              <a:rPr lang="en-US" dirty="0"/>
              <a:t>, J. </a:t>
            </a:r>
            <a:r>
              <a:rPr lang="en-US" dirty="0" err="1"/>
              <a:t>Pett</a:t>
            </a:r>
            <a:r>
              <a:rPr lang="en-US" dirty="0"/>
              <a:t>-Ridge, E. M. Rubin, T. </a:t>
            </a:r>
            <a:r>
              <a:rPr lang="en-US" dirty="0" err="1"/>
              <a:t>Woyke</a:t>
            </a:r>
            <a:r>
              <a:rPr lang="en-US" dirty="0"/>
              <a:t>, N. C. </a:t>
            </a:r>
            <a:r>
              <a:rPr lang="en-US" dirty="0" err="1"/>
              <a:t>Kyrpides</a:t>
            </a:r>
            <a:r>
              <a:rPr lang="en-US" dirty="0"/>
              <a:t> and N. N. </a:t>
            </a:r>
            <a:r>
              <a:rPr lang="en-US" dirty="0" err="1"/>
              <a:t>Ivanova</a:t>
            </a:r>
            <a:r>
              <a:rPr lang="en-US" dirty="0"/>
              <a:t> (2016). </a:t>
            </a:r>
            <a:r>
              <a:rPr lang="en-US" dirty="0" smtClean="0"/>
              <a:t>Global </a:t>
            </a:r>
            <a:r>
              <a:rPr lang="en-US" dirty="0"/>
              <a:t>metagenomic survey reveals a new bacterial candidate phylum in geothermal </a:t>
            </a:r>
            <a:r>
              <a:rPr lang="en-US" dirty="0" smtClean="0"/>
              <a:t>springs. </a:t>
            </a:r>
            <a:r>
              <a:rPr lang="en-US" i="1" dirty="0" smtClean="0"/>
              <a:t>Nature Communications </a:t>
            </a:r>
            <a:r>
              <a:rPr lang="en-US" b="1" dirty="0" smtClean="0"/>
              <a:t>7</a:t>
            </a:r>
            <a:r>
              <a:rPr lang="en-US" dirty="0"/>
              <a:t>: </a:t>
            </a:r>
            <a:r>
              <a:rPr lang="en-US" dirty="0" smtClean="0"/>
              <a:t>10476. </a:t>
            </a:r>
            <a:r>
              <a:rPr lang="fr-FR" dirty="0"/>
              <a:t>doi:10.1038/</a:t>
            </a:r>
            <a:r>
              <a:rPr lang="fr-FR" dirty="0" smtClean="0"/>
              <a:t>ncomms10476</a:t>
            </a:r>
          </a:p>
        </p:txBody>
      </p:sp>
    </p:spTree>
    <p:extLst>
      <p:ext uri="{BB962C8B-B14F-4D97-AF65-F5344CB8AC3E}">
        <p14:creationId xmlns:p14="http://schemas.microsoft.com/office/powerpoint/2010/main" val="391719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1" y="0"/>
            <a:ext cx="7432249" cy="800100"/>
          </a:xfrm>
        </p:spPr>
        <p:txBody>
          <a:bodyPr>
            <a:normAutofit fontScale="90000"/>
          </a:bodyPr>
          <a:lstStyle/>
          <a:p>
            <a:r>
              <a:rPr lang="en-US" dirty="0"/>
              <a:t>Large-scale data mining to identify novel microbial lineages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3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3" name="Picture 2" descr="Screen Shot 2016-09-24 at 12.35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1" y="815714"/>
            <a:ext cx="7053254" cy="5905761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16461" y="988797"/>
            <a:ext cx="3733439" cy="3286783"/>
            <a:chOff x="5316461" y="988797"/>
            <a:chExt cx="3733439" cy="3286783"/>
          </a:xfrm>
        </p:grpSpPr>
        <p:sp>
          <p:nvSpPr>
            <p:cNvPr id="9" name="TextBox 8"/>
            <p:cNvSpPr txBox="1"/>
            <p:nvPr/>
          </p:nvSpPr>
          <p:spPr>
            <a:xfrm>
              <a:off x="6418235" y="988797"/>
              <a:ext cx="263166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16S rRNA gene with low similarity to other 16S sequences in the database</a:t>
              </a:r>
            </a:p>
            <a:p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316461" y="4015071"/>
              <a:ext cx="736525" cy="260509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5919291" y="2131962"/>
              <a:ext cx="498944" cy="179175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591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9-24 at 12.45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740"/>
            <a:ext cx="9144000" cy="4051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1" y="0"/>
            <a:ext cx="7432249" cy="800100"/>
          </a:xfrm>
        </p:spPr>
        <p:txBody>
          <a:bodyPr>
            <a:normAutofit fontScale="90000"/>
          </a:bodyPr>
          <a:lstStyle/>
          <a:p>
            <a:r>
              <a:rPr lang="en-US" dirty="0"/>
              <a:t>Large-scale data mining to identify novel microbial lineages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4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51" y="988797"/>
            <a:ext cx="893834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Identify whether other similar 16S rRNA gene sequences could be found in IMG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161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Title 1"/>
          <p:cNvSpPr txBox="1">
            <a:spLocks/>
          </p:cNvSpPr>
          <p:nvPr/>
        </p:nvSpPr>
        <p:spPr>
          <a:xfrm>
            <a:off x="0" y="-10668"/>
            <a:ext cx="7705630" cy="800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Large-scale data mining to identify novel microbial lineages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36168" y="874661"/>
            <a:ext cx="551096" cy="491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111758" y="1056105"/>
            <a:ext cx="6296973" cy="5347605"/>
            <a:chOff x="3560568" y="1638459"/>
            <a:chExt cx="5428425" cy="461000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0568" y="1638459"/>
              <a:ext cx="2722644" cy="461000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3212" y="1667013"/>
              <a:ext cx="2705781" cy="458145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6408731" y="1365909"/>
            <a:ext cx="2735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Identified four metagenomes containing contigs with similar 16S rRNA gene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114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1" y="0"/>
            <a:ext cx="7432249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Candidate phylum missed in 16S surveys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6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7" name="Picture 6" descr="Kryptonia_16S_carto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9144000" cy="43454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" y="3440797"/>
            <a:ext cx="1561720" cy="257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653404" y="2239070"/>
            <a:ext cx="8142496" cy="206210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endParaRPr lang="en-US" sz="2800" b="1" i="1" dirty="0"/>
          </a:p>
          <a:p>
            <a:pPr algn="ctr"/>
            <a:r>
              <a:rPr lang="en-US" sz="2800" b="1" i="1" dirty="0" err="1" smtClean="0"/>
              <a:t>Candidatus</a:t>
            </a:r>
            <a:r>
              <a:rPr lang="en-US" sz="2800" b="1" dirty="0" smtClean="0"/>
              <a:t> Kryptonia </a:t>
            </a:r>
            <a:endParaRPr lang="en-US" sz="2800" b="1" dirty="0"/>
          </a:p>
          <a:p>
            <a:pPr algn="ctr"/>
            <a:r>
              <a:rPr lang="en-US" sz="2400" b="1" dirty="0" smtClean="0"/>
              <a:t>from </a:t>
            </a:r>
            <a:r>
              <a:rPr lang="en-US" sz="2400" b="1" dirty="0"/>
              <a:t>the Greek word </a:t>
            </a:r>
            <a:r>
              <a:rPr lang="en-US" sz="2400" b="1" dirty="0" smtClean="0"/>
              <a:t>‘</a:t>
            </a:r>
            <a:r>
              <a:rPr lang="en-US" sz="2400" b="1" i="1" dirty="0" err="1" smtClean="0"/>
              <a:t>krupton</a:t>
            </a:r>
            <a:r>
              <a:rPr lang="en-US" sz="2400" b="1" i="1" dirty="0" smtClean="0"/>
              <a:t>,’ </a:t>
            </a:r>
            <a:r>
              <a:rPr lang="en-US" sz="2400" b="1" dirty="0" smtClean="0"/>
              <a:t>hidden </a:t>
            </a:r>
            <a:r>
              <a:rPr lang="en-US" sz="2400" b="1" dirty="0"/>
              <a:t>or </a:t>
            </a:r>
            <a:r>
              <a:rPr lang="en-US" sz="2400" b="1" dirty="0" smtClean="0"/>
              <a:t>secret</a:t>
            </a:r>
            <a:endParaRPr lang="en-US" sz="2400" b="1" dirty="0"/>
          </a:p>
          <a:p>
            <a:pPr algn="ctr"/>
            <a:endParaRPr lang="en-US" sz="2400" b="1" dirty="0" smtClean="0"/>
          </a:p>
          <a:p>
            <a:pPr algn="ctr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7727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Metagenome binning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7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pic>
        <p:nvPicPr>
          <p:cNvPr id="10" name="Picture 9" descr="3300002851_default5Kb_colored_bi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" y="1784350"/>
            <a:ext cx="9144000" cy="4572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05651" y="991359"/>
            <a:ext cx="8938349" cy="2603492"/>
            <a:chOff x="205651" y="991359"/>
            <a:chExt cx="8938349" cy="2603492"/>
          </a:xfrm>
        </p:grpSpPr>
        <p:sp>
          <p:nvSpPr>
            <p:cNvPr id="21" name="TextBox 20"/>
            <p:cNvSpPr txBox="1"/>
            <p:nvPr/>
          </p:nvSpPr>
          <p:spPr>
            <a:xfrm>
              <a:off x="205651" y="991359"/>
              <a:ext cx="8938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I</a:t>
              </a:r>
              <a:r>
                <a:rPr lang="en-US" sz="2400" dirty="0" smtClean="0">
                  <a:solidFill>
                    <a:srgbClr val="FF0000"/>
                  </a:solidFill>
                </a:rPr>
                <a:t>dentify bin of interest based on </a:t>
              </a:r>
              <a:r>
                <a:rPr lang="en-US" sz="2400" dirty="0" err="1" smtClean="0">
                  <a:solidFill>
                    <a:srgbClr val="FF0000"/>
                  </a:solidFill>
                </a:rPr>
                <a:t>contig</a:t>
              </a:r>
              <a:r>
                <a:rPr lang="en-US" sz="2400" dirty="0" smtClean="0">
                  <a:solidFill>
                    <a:srgbClr val="FF0000"/>
                  </a:solidFill>
                </a:rPr>
                <a:t> containing 16S 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473778" y="1784350"/>
              <a:ext cx="1714772" cy="1810501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1664440" y="1453024"/>
              <a:ext cx="1215828" cy="8958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95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Metagenome binning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8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8759" y="885269"/>
            <a:ext cx="9025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Binning of all metagenomes together to help identify four genomes from new candidate phylum </a:t>
            </a:r>
          </a:p>
          <a:p>
            <a:endParaRPr lang="en-US" sz="2800" dirty="0"/>
          </a:p>
        </p:txBody>
      </p:sp>
      <p:sp>
        <p:nvSpPr>
          <p:cNvPr id="29" name="Right Arrow 28"/>
          <p:cNvSpPr/>
          <p:nvPr/>
        </p:nvSpPr>
        <p:spPr>
          <a:xfrm>
            <a:off x="3991748" y="3555573"/>
            <a:ext cx="1160809" cy="35936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Krypto_unbinn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8" y="1949946"/>
            <a:ext cx="3649470" cy="3810773"/>
          </a:xfrm>
          <a:prstGeom prst="rect">
            <a:avLst/>
          </a:prstGeom>
        </p:spPr>
      </p:pic>
      <p:pic>
        <p:nvPicPr>
          <p:cNvPr id="31" name="Picture 30" descr="Krypto_binn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36" y="1949946"/>
            <a:ext cx="3649471" cy="381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43800" cy="800100"/>
          </a:xfrm>
        </p:spPr>
        <p:txBody>
          <a:bodyPr>
            <a:normAutofit/>
          </a:bodyPr>
          <a:lstStyle/>
          <a:p>
            <a:r>
              <a:rPr lang="en-US" dirty="0" smtClean="0"/>
              <a:t>Metagenome binning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F563-5D7E-C24F-8DF0-355C4BD23FF4}" type="datetime1">
              <a:rPr lang="en-US" smtClean="0">
                <a:solidFill>
                  <a:srgbClr val="343434"/>
                </a:solidFill>
                <a:latin typeface="Arial"/>
              </a:rPr>
              <a:pPr/>
              <a:t>9/27/2016</a:t>
            </a:fld>
            <a:endParaRPr lang="en-US" dirty="0">
              <a:solidFill>
                <a:srgbClr val="343434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DDD3E-B192-BC47-90B1-888D524BFDAD}" type="slidenum">
              <a:rPr lang="en-US" smtClean="0">
                <a:solidFill>
                  <a:srgbClr val="343434"/>
                </a:solidFill>
                <a:latin typeface="Arial"/>
              </a:rPr>
              <a:pPr/>
              <a:t>9</a:t>
            </a:fld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43434"/>
              </a:solidFill>
              <a:latin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8759" y="1849005"/>
            <a:ext cx="9025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Recovered four genomes from metagenomes (GFMs)</a:t>
            </a:r>
          </a:p>
          <a:p>
            <a:endParaRPr lang="en-US" sz="2800" dirty="0"/>
          </a:p>
        </p:txBody>
      </p:sp>
      <p:pic>
        <p:nvPicPr>
          <p:cNvPr id="7" name="Picture 6" descr="Screen Shot 2016-09-24 at 1.04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8103"/>
            <a:ext cx="9144000" cy="141605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585438" y="2965443"/>
            <a:ext cx="4671930" cy="2194637"/>
            <a:chOff x="2585438" y="2001707"/>
            <a:chExt cx="4671930" cy="2194637"/>
          </a:xfrm>
        </p:grpSpPr>
        <p:sp>
          <p:nvSpPr>
            <p:cNvPr id="13" name="TextBox 12"/>
            <p:cNvSpPr txBox="1"/>
            <p:nvPr/>
          </p:nvSpPr>
          <p:spPr>
            <a:xfrm>
              <a:off x="2585438" y="2996016"/>
              <a:ext cx="342457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Three genomes &gt; 95%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e</a:t>
              </a:r>
              <a:r>
                <a:rPr lang="en-US" sz="2400" dirty="0" smtClean="0">
                  <a:solidFill>
                    <a:srgbClr val="FF0000"/>
                  </a:solidFill>
                </a:rPr>
                <a:t>stimated genome completeness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57651" y="2001707"/>
              <a:ext cx="999717" cy="87871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166934" y="2958133"/>
            <a:ext cx="3424570" cy="1972728"/>
            <a:chOff x="4280302" y="1945007"/>
            <a:chExt cx="3424570" cy="1972728"/>
          </a:xfrm>
        </p:grpSpPr>
        <p:sp>
          <p:nvSpPr>
            <p:cNvPr id="17" name="TextBox 16"/>
            <p:cNvSpPr txBox="1"/>
            <p:nvPr/>
          </p:nvSpPr>
          <p:spPr>
            <a:xfrm>
              <a:off x="4280302" y="3086738"/>
              <a:ext cx="34245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High coverage from metagenomes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257652" y="1945007"/>
              <a:ext cx="904748" cy="87871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818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GI_Science_Template_092313">
  <a:themeElements>
    <a:clrScheme name="JGI_Science">
      <a:dk1>
        <a:srgbClr val="343434"/>
      </a:dk1>
      <a:lt1>
        <a:sysClr val="window" lastClr="FFFFFF"/>
      </a:lt1>
      <a:dk2>
        <a:srgbClr val="5A5A5A"/>
      </a:dk2>
      <a:lt2>
        <a:srgbClr val="F0F0F0"/>
      </a:lt2>
      <a:accent1>
        <a:srgbClr val="44687D"/>
      </a:accent1>
      <a:accent2>
        <a:srgbClr val="D3691B"/>
      </a:accent2>
      <a:accent3>
        <a:srgbClr val="609A3E"/>
      </a:accent3>
      <a:accent4>
        <a:srgbClr val="FDBA4D"/>
      </a:accent4>
      <a:accent5>
        <a:srgbClr val="919090"/>
      </a:accent5>
      <a:accent6>
        <a:srgbClr val="E9E7E7"/>
      </a:accent6>
      <a:hlink>
        <a:srgbClr val="507896"/>
      </a:hlink>
      <a:folHlink>
        <a:srgbClr val="44687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22690</TotalTime>
  <Words>1044</Words>
  <Application>Microsoft Office PowerPoint</Application>
  <PresentationFormat>On-screen Show (4:3)</PresentationFormat>
  <Paragraphs>159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JGI_Science_Template_092313</vt:lpstr>
      <vt:lpstr>Metagenome binning:  A case study</vt:lpstr>
      <vt:lpstr>PowerPoint Presentation</vt:lpstr>
      <vt:lpstr>Large-scale data mining to identify novel microbial lineages </vt:lpstr>
      <vt:lpstr>Large-scale data mining to identify novel microbial lineages </vt:lpstr>
      <vt:lpstr>PowerPoint Presentation</vt:lpstr>
      <vt:lpstr>Candidate phylum missed in 16S surveys </vt:lpstr>
      <vt:lpstr>Metagenome binning</vt:lpstr>
      <vt:lpstr>Metagenome binning</vt:lpstr>
      <vt:lpstr>Metagenome binning</vt:lpstr>
      <vt:lpstr>A new member of the FCB superphylum</vt:lpstr>
      <vt:lpstr>How similar are the four GFMs?</vt:lpstr>
      <vt:lpstr>How similar are the four GFMs?</vt:lpstr>
      <vt:lpstr>Recovery of 18 single-cell genomes</vt:lpstr>
      <vt:lpstr>A glimpse of Kryptonia’s unique features</vt:lpstr>
      <vt:lpstr>A glimpse of Kryptonia’s unique features</vt:lpstr>
      <vt:lpstr>Other genomes missing AA machinery?</vt:lpstr>
      <vt:lpstr>Other genomes missing AA machinery?</vt:lpstr>
      <vt:lpstr>Search for potential microbial partner(s)</vt:lpstr>
      <vt:lpstr>Search for potential microbial partner(s)</vt:lpstr>
      <vt:lpstr>Evidence for defense against viruses</vt:lpstr>
      <vt:lpstr>Evidence for defense against viruses</vt:lpstr>
      <vt:lpstr>Summary </vt:lpstr>
      <vt:lpstr>Acknowledgements</vt:lpstr>
    </vt:vector>
  </TitlesOfParts>
  <Company>JGI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Novel phyla identified using 16S rRNA</dc:title>
  <dc:creator>Emiley Eloe-Fadrosh</dc:creator>
  <cp:lastModifiedBy>Nikos</cp:lastModifiedBy>
  <cp:revision>189</cp:revision>
  <cp:lastPrinted>2014-12-02T18:01:58Z</cp:lastPrinted>
  <dcterms:created xsi:type="dcterms:W3CDTF">2014-11-10T21:19:18Z</dcterms:created>
  <dcterms:modified xsi:type="dcterms:W3CDTF">2016-09-27T08:48:52Z</dcterms:modified>
</cp:coreProperties>
</file>